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14" autoAdjust="0"/>
    <p:restoredTop sz="94660"/>
  </p:normalViewPr>
  <p:slideViewPr>
    <p:cSldViewPr>
      <p:cViewPr varScale="1">
        <p:scale>
          <a:sx n="103" d="100"/>
          <a:sy n="103" d="100"/>
        </p:scale>
        <p:origin x="276"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3217F5B-86C3-4199-9533-F0D541D22E96}" type="datetimeFigureOut">
              <a:rPr lang="en-US" smtClean="0"/>
              <a:t>7/25/2016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normAutofit/>
          </a:bodyPr>
          <a:lstStyle/>
          <a:p>
            <a:fld id="{0B31C1DF-3011-4C25-875C-F58EA6DDF7F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217F5B-86C3-4199-9533-F0D541D22E96}" type="datetimeFigureOut">
              <a:rPr lang="en-US" smtClean="0"/>
              <a:t>7/25/2016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31C1DF-3011-4C25-875C-F58EA6DDF7F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217F5B-86C3-4199-9533-F0D541D22E96}" type="datetimeFigureOut">
              <a:rPr lang="en-US" smtClean="0"/>
              <a:t>7/25/2016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31C1DF-3011-4C25-875C-F58EA6DDF7F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85800" y="1600201"/>
            <a:ext cx="77724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3217F5B-86C3-4199-9533-F0D541D22E96}" type="datetimeFigureOut">
              <a:rPr lang="en-US" smtClean="0"/>
              <a:t>7/25/2016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31C1DF-3011-4C25-875C-F58EA6DDF7F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3217F5B-86C3-4199-9533-F0D541D22E96}" type="datetimeFigureOut">
              <a:rPr lang="en-US" smtClean="0"/>
              <a:t>7/25/2016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31C1DF-3011-4C25-875C-F58EA6DDF7F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3217F5B-86C3-4199-9533-F0D541D22E96}" type="datetimeFigureOut">
              <a:rPr lang="en-US" smtClean="0"/>
              <a:t>7/25/2016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31C1DF-3011-4C25-875C-F58EA6DDF7F6}" type="slidenum">
              <a:rPr lang="en-US" smtClean="0"/>
              <a:t>‹#›</a:t>
            </a:fld>
            <a:endParaRPr lang="en-US"/>
          </a:p>
        </p:txBody>
      </p:sp>
      <p:sp>
        <p:nvSpPr>
          <p:cNvPr id="13" name="Content Placeholder 12"/>
          <p:cNvSpPr>
            <a:spLocks noGrp="1"/>
          </p:cNvSpPr>
          <p:nvPr>
            <p:ph sz="quarter" idx="13"/>
          </p:nvPr>
        </p:nvSpPr>
        <p:spPr>
          <a:xfrm>
            <a:off x="6858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53217F5B-86C3-4199-9533-F0D541D22E96}" type="datetimeFigureOut">
              <a:rPr lang="en-US" smtClean="0"/>
              <a:t>7/25/2016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31C1DF-3011-4C25-875C-F58EA6DDF7F6}" type="slidenum">
              <a:rPr lang="en-US" smtClean="0"/>
              <a:t>‹#›</a:t>
            </a:fld>
            <a:endParaRPr lang="en-US"/>
          </a:p>
        </p:txBody>
      </p:sp>
      <p:sp>
        <p:nvSpPr>
          <p:cNvPr id="15" name="Content Placeholder 14"/>
          <p:cNvSpPr>
            <a:spLocks noGrp="1"/>
          </p:cNvSpPr>
          <p:nvPr>
            <p:ph sz="quarter" idx="13"/>
          </p:nvPr>
        </p:nvSpPr>
        <p:spPr>
          <a:xfrm>
            <a:off x="6858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53217F5B-86C3-4199-9533-F0D541D22E96}" type="datetimeFigureOut">
              <a:rPr lang="en-US" smtClean="0"/>
              <a:t>7/25/2016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31C1DF-3011-4C25-875C-F58EA6DDF7F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53217F5B-86C3-4199-9533-F0D541D22E96}" type="datetimeFigureOut">
              <a:rPr lang="en-US" smtClean="0"/>
              <a:t>7/25/2016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31C1DF-3011-4C25-875C-F58EA6DDF7F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3217F5B-86C3-4199-9533-F0D541D22E96}" type="datetimeFigureOut">
              <a:rPr lang="en-US" smtClean="0"/>
              <a:t>7/25/2016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31C1DF-3011-4C25-875C-F58EA6DDF7F6}" type="slidenum">
              <a:rPr lang="en-US" smtClean="0"/>
              <a:t>‹#›</a:t>
            </a:fld>
            <a:endParaRPr lang="en-US"/>
          </a:p>
        </p:txBody>
      </p:sp>
      <p:sp>
        <p:nvSpPr>
          <p:cNvPr id="13" name="Content Placeholder 12"/>
          <p:cNvSpPr>
            <a:spLocks noGrp="1"/>
          </p:cNvSpPr>
          <p:nvPr>
            <p:ph sz="quarter" idx="13"/>
          </p:nvPr>
        </p:nvSpPr>
        <p:spPr>
          <a:xfrm>
            <a:off x="4572000" y="609600"/>
            <a:ext cx="38862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3217F5B-86C3-4199-9533-F0D541D22E96}" type="datetimeFigureOut">
              <a:rPr lang="en-US" smtClean="0"/>
              <a:t>7/25/2016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31C1DF-3011-4C25-875C-F58EA6DDF7F6}" type="slidenum">
              <a:rPr lang="en-US" smtClean="0"/>
              <a:t>‹#›</a:t>
            </a:fld>
            <a:endParaRPr lang="en-US"/>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53217F5B-86C3-4199-9533-F0D541D22E96}" type="datetimeFigureOut">
              <a:rPr lang="en-US" smtClean="0"/>
              <a:t>7/25/2016</a:t>
            </a:fld>
            <a:endParaRPr lang="en-US"/>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endParaRPr lang="en-US"/>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0B31C1DF-3011-4C25-875C-F58EA6DDF7F6}"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Progressive Reformers</a:t>
            </a:r>
            <a:endParaRPr lang="en-US" dirty="0"/>
          </a:p>
        </p:txBody>
      </p:sp>
      <p:sp>
        <p:nvSpPr>
          <p:cNvPr id="3" name="Subtitle 2"/>
          <p:cNvSpPr>
            <a:spLocks noGrp="1"/>
          </p:cNvSpPr>
          <p:nvPr>
            <p:ph type="subTitle" idx="1"/>
          </p:nvPr>
        </p:nvSpPr>
        <p:spPr/>
        <p:txBody>
          <a:bodyPr/>
          <a:lstStyle/>
          <a:p>
            <a:r>
              <a:rPr lang="en-US" dirty="0" smtClean="0"/>
              <a:t>Political, Economic, and Social Change During the late 19</a:t>
            </a:r>
            <a:r>
              <a:rPr lang="en-US" baseline="30000" dirty="0" smtClean="0"/>
              <a:t>th</a:t>
            </a:r>
            <a:r>
              <a:rPr lang="en-US" dirty="0" smtClean="0"/>
              <a:t> and early 20</a:t>
            </a:r>
            <a:r>
              <a:rPr lang="en-US" baseline="30000" dirty="0" smtClean="0"/>
              <a:t>th</a:t>
            </a:r>
            <a:r>
              <a:rPr lang="en-US" dirty="0" smtClean="0"/>
              <a:t> Century</a:t>
            </a:r>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0600" y="762000"/>
            <a:ext cx="2895600" cy="3964662"/>
          </a:xfrm>
          <a:prstGeom prst="rect">
            <a:avLst/>
          </a:prstGeom>
        </p:spPr>
      </p:pic>
    </p:spTree>
    <p:extLst>
      <p:ext uri="{BB962C8B-B14F-4D97-AF65-F5344CB8AC3E}">
        <p14:creationId xmlns:p14="http://schemas.microsoft.com/office/powerpoint/2010/main" val="16571562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Carry Nation and the WCTU</a:t>
            </a:r>
            <a:endParaRPr lang="en-US" dirty="0"/>
          </a:p>
        </p:txBody>
      </p:sp>
      <p:sp>
        <p:nvSpPr>
          <p:cNvPr id="3" name="Content Placeholder 2"/>
          <p:cNvSpPr>
            <a:spLocks noGrp="1"/>
          </p:cNvSpPr>
          <p:nvPr>
            <p:ph sz="quarter" idx="13"/>
          </p:nvPr>
        </p:nvSpPr>
        <p:spPr>
          <a:xfrm>
            <a:off x="381000" y="1219200"/>
            <a:ext cx="4572000" cy="4419600"/>
          </a:xfrm>
        </p:spPr>
        <p:txBody>
          <a:bodyPr/>
          <a:lstStyle/>
          <a:p>
            <a:r>
              <a:rPr lang="en-US" dirty="0" smtClean="0"/>
              <a:t>The Temperance Movement started as an attempt to end alcohol abuse: public intoxication in bars and saloons.  Soon, though, a more radical agenda was realized.  Women like Carry Nation and the WCTU (Woman’s Christian Temperance Union) began to demand the complete prohibition of alcohol.   Carry Nation dressed up in the costume of nun, read Scripture and sang Christian hymns – as she smashed open bottles of liquor and kegs of beer with her hatchet.  She definitely made an impression on people.  </a:t>
            </a:r>
            <a:endParaRPr lang="en-US" dirty="0"/>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083576" y="1536700"/>
            <a:ext cx="3091648" cy="3876675"/>
          </a:xfrm>
        </p:spPr>
      </p:pic>
    </p:spTree>
    <p:extLst>
      <p:ext uri="{BB962C8B-B14F-4D97-AF65-F5344CB8AC3E}">
        <p14:creationId xmlns:p14="http://schemas.microsoft.com/office/powerpoint/2010/main" val="28128148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Upton Sinclair’s </a:t>
            </a:r>
            <a:r>
              <a:rPr lang="en-US" i="1" u="sng" dirty="0" smtClean="0"/>
              <a:t>The Jungle</a:t>
            </a:r>
            <a:endParaRPr lang="en-US" i="1" u="sng" dirty="0"/>
          </a:p>
        </p:txBody>
      </p:sp>
      <p:sp>
        <p:nvSpPr>
          <p:cNvPr id="3" name="Content Placeholder 2"/>
          <p:cNvSpPr>
            <a:spLocks noGrp="1"/>
          </p:cNvSpPr>
          <p:nvPr>
            <p:ph sz="quarter" idx="13"/>
          </p:nvPr>
        </p:nvSpPr>
        <p:spPr>
          <a:xfrm>
            <a:off x="533400" y="1143000"/>
            <a:ext cx="4876800" cy="4453920"/>
          </a:xfrm>
        </p:spPr>
        <p:txBody>
          <a:bodyPr>
            <a:normAutofit fontScale="92500"/>
          </a:bodyPr>
          <a:lstStyle/>
          <a:p>
            <a:r>
              <a:rPr lang="en-US" dirty="0" smtClean="0"/>
              <a:t>Upton Sinclair was a socialist novelist who wrote about the injustices immigrants faced when they moved to the United States.  His most famous novel was a story of immigration – of a Lithuanian couple who came to the United States in search of the American dream, but who found only hardships, poverty, and  despair.  Although </a:t>
            </a:r>
            <a:r>
              <a:rPr lang="en-US" i="1" u="sng" dirty="0" smtClean="0"/>
              <a:t>The Jungle </a:t>
            </a:r>
            <a:r>
              <a:rPr lang="en-US" dirty="0" smtClean="0"/>
              <a:t>was intended to be about the difficulties of immigrant lives, it ended up shocking Americans with its description of the filth and disgust in the meatpacking plants of Chicago, IL.  After the novel came out, two important laws were passed: The Meat Inspection Act and the Pure Food and Drug Act. </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562600" y="1371600"/>
            <a:ext cx="2895600" cy="4453920"/>
          </a:xfrm>
        </p:spPr>
      </p:pic>
    </p:spTree>
    <p:extLst>
      <p:ext uri="{BB962C8B-B14F-4D97-AF65-F5344CB8AC3E}">
        <p14:creationId xmlns:p14="http://schemas.microsoft.com/office/powerpoint/2010/main" val="4471082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77200" cy="1143000"/>
          </a:xfrm>
        </p:spPr>
        <p:txBody>
          <a:bodyPr>
            <a:normAutofit/>
          </a:bodyPr>
          <a:lstStyle/>
          <a:p>
            <a:r>
              <a:rPr lang="en-US" dirty="0" smtClean="0"/>
              <a:t>Mother jones – Mary </a:t>
            </a:r>
            <a:r>
              <a:rPr lang="en-US" dirty="0" err="1" smtClean="0"/>
              <a:t>harris</a:t>
            </a:r>
            <a:r>
              <a:rPr lang="en-US" dirty="0" smtClean="0"/>
              <a:t> Jones</a:t>
            </a:r>
            <a:endParaRPr lang="en-US" dirty="0"/>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28383" y="1143000"/>
            <a:ext cx="3606945" cy="4267200"/>
          </a:xfrm>
        </p:spPr>
      </p:pic>
      <p:sp>
        <p:nvSpPr>
          <p:cNvPr id="4" name="Content Placeholder 3"/>
          <p:cNvSpPr>
            <a:spLocks noGrp="1"/>
          </p:cNvSpPr>
          <p:nvPr>
            <p:ph sz="quarter" idx="14"/>
          </p:nvPr>
        </p:nvSpPr>
        <p:spPr>
          <a:xfrm>
            <a:off x="3835328" y="1143000"/>
            <a:ext cx="5080072" cy="4267200"/>
          </a:xfrm>
        </p:spPr>
        <p:txBody>
          <a:bodyPr>
            <a:normAutofit fontScale="92500" lnSpcReduction="20000"/>
          </a:bodyPr>
          <a:lstStyle/>
          <a:p>
            <a:r>
              <a:rPr lang="en-US" sz="1400" i="1" dirty="0" smtClean="0"/>
              <a:t>“Goodbye, boys; I’m under arrest.  I may have to go to jail.  I may not see you for along time.  Keep up the fight! Don’t surrender.  Pay no attention to the injunction machine at Parkersburg.  The Federal judge is a scab anyhow.  While you starve he plays gold.  While you serve humanity, he serves injunctions for the money powers.” </a:t>
            </a:r>
          </a:p>
          <a:p>
            <a:r>
              <a:rPr lang="en-US" dirty="0" smtClean="0"/>
              <a:t>Mother Jones was a leading union organizer who helped to establish the Industrial Workers of the World – and who helped to organize strikes for the United Mine Workers Union and the Knights of Labor.  She was most famous for her ability to organize and her advocacy of laws to protect the safety of workers.  She supported compulsory education laws to end child labor.  She was actively involved in fighting for change after two of the most deadly tragedies during 1910s: The Triangle Shirtwaist Fire and the Ludlow Massacre.  She once stated, “Pray for the dead and fight like hell for the living!” </a:t>
            </a:r>
            <a:endParaRPr lang="en-US" dirty="0"/>
          </a:p>
        </p:txBody>
      </p:sp>
    </p:spTree>
    <p:extLst>
      <p:ext uri="{BB962C8B-B14F-4D97-AF65-F5344CB8AC3E}">
        <p14:creationId xmlns:p14="http://schemas.microsoft.com/office/powerpoint/2010/main" val="39911584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Samuel </a:t>
            </a:r>
            <a:r>
              <a:rPr lang="en-US" dirty="0" err="1" smtClean="0"/>
              <a:t>gompers</a:t>
            </a:r>
            <a:r>
              <a:rPr lang="en-US" dirty="0" smtClean="0"/>
              <a:t> and </a:t>
            </a:r>
            <a:br>
              <a:rPr lang="en-US" dirty="0" smtClean="0"/>
            </a:br>
            <a:r>
              <a:rPr lang="en-US" dirty="0" smtClean="0"/>
              <a:t>the American federation of labor</a:t>
            </a:r>
            <a:endParaRPr lang="en-US" dirty="0"/>
          </a:p>
        </p:txBody>
      </p:sp>
      <p:sp>
        <p:nvSpPr>
          <p:cNvPr id="3" name="Content Placeholder 2"/>
          <p:cNvSpPr>
            <a:spLocks noGrp="1"/>
          </p:cNvSpPr>
          <p:nvPr>
            <p:ph sz="quarter" idx="13"/>
          </p:nvPr>
        </p:nvSpPr>
        <p:spPr>
          <a:xfrm>
            <a:off x="152400" y="1536192"/>
            <a:ext cx="3657600" cy="3877056"/>
          </a:xfrm>
        </p:spPr>
        <p:txBody>
          <a:bodyPr>
            <a:normAutofit fontScale="92500"/>
          </a:bodyPr>
          <a:lstStyle/>
          <a:p>
            <a:r>
              <a:rPr lang="en-US" dirty="0" smtClean="0"/>
              <a:t>Samuel Gompers was the leader of the American Federation of Labor, the most important labor union in America today.  The goals which Gompers advocated for included higher pay, safer working conditions, the eight hour work day, and the right to collective bargaining for unions.  Although he generally opposed using strikes, occasionally, he felt compelled to put pressure on owners by using the tactic. </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886200" y="1524000"/>
            <a:ext cx="5105401" cy="3886200"/>
          </a:xfrm>
        </p:spPr>
      </p:pic>
    </p:spTree>
    <p:extLst>
      <p:ext uri="{BB962C8B-B14F-4D97-AF65-F5344CB8AC3E}">
        <p14:creationId xmlns:p14="http://schemas.microsoft.com/office/powerpoint/2010/main" val="39792097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Florence </a:t>
            </a:r>
            <a:r>
              <a:rPr lang="en-US" dirty="0" err="1" smtClean="0"/>
              <a:t>kelley</a:t>
            </a:r>
            <a:r>
              <a:rPr lang="en-US" dirty="0" smtClean="0"/>
              <a:t> </a:t>
            </a:r>
            <a:endParaRPr lang="en-US" dirty="0"/>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878341" y="1536700"/>
            <a:ext cx="3272517" cy="3876675"/>
          </a:xfrm>
        </p:spPr>
      </p:pic>
      <p:sp>
        <p:nvSpPr>
          <p:cNvPr id="4" name="Content Placeholder 3"/>
          <p:cNvSpPr>
            <a:spLocks noGrp="1"/>
          </p:cNvSpPr>
          <p:nvPr>
            <p:ph sz="quarter" idx="14"/>
          </p:nvPr>
        </p:nvSpPr>
        <p:spPr>
          <a:xfrm>
            <a:off x="4267200" y="1417638"/>
            <a:ext cx="4572000" cy="4144962"/>
          </a:xfrm>
        </p:spPr>
        <p:txBody>
          <a:bodyPr/>
          <a:lstStyle/>
          <a:p>
            <a:r>
              <a:rPr lang="en-US" dirty="0" smtClean="0"/>
              <a:t>Florence Kelley was originally hired to inspect the factories of Illinois to insure that they were maintaining safety standards.  When she began her work, however, she was very concerned over the fact that children were working in almost every workplace she inspected.  Kelley would go on to become one of the most important leaders in the movement to end child labor in America.  Like Mother Jones, she sought compulsory attendance laws to insure that kids had access to education. </a:t>
            </a:r>
            <a:endParaRPr lang="en-US" dirty="0"/>
          </a:p>
        </p:txBody>
      </p:sp>
    </p:spTree>
    <p:extLst>
      <p:ext uri="{BB962C8B-B14F-4D97-AF65-F5344CB8AC3E}">
        <p14:creationId xmlns:p14="http://schemas.microsoft.com/office/powerpoint/2010/main" val="27103123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Horace </a:t>
            </a:r>
            <a:r>
              <a:rPr lang="en-US" dirty="0" err="1" smtClean="0"/>
              <a:t>mann</a:t>
            </a:r>
            <a:r>
              <a:rPr lang="en-US" dirty="0" smtClean="0"/>
              <a:t> – Common Schools</a:t>
            </a:r>
            <a:endParaRPr lang="en-US" dirty="0"/>
          </a:p>
        </p:txBody>
      </p:sp>
      <p:sp>
        <p:nvSpPr>
          <p:cNvPr id="3" name="Content Placeholder 2"/>
          <p:cNvSpPr>
            <a:spLocks noGrp="1"/>
          </p:cNvSpPr>
          <p:nvPr>
            <p:ph sz="quarter" idx="13"/>
          </p:nvPr>
        </p:nvSpPr>
        <p:spPr>
          <a:xfrm>
            <a:off x="685800" y="1536192"/>
            <a:ext cx="4572000" cy="3877056"/>
          </a:xfrm>
        </p:spPr>
        <p:txBody>
          <a:bodyPr>
            <a:normAutofit lnSpcReduction="10000"/>
          </a:bodyPr>
          <a:lstStyle/>
          <a:p>
            <a:r>
              <a:rPr lang="en-US" dirty="0" smtClean="0"/>
              <a:t>The original advocate of public schools was Horace Mann, who created the “Common School Movement” in New York during the 1840s.  While he was concerned for children for basic humanitarian reasons, Mann also wanted to be certain that immigrants coming into America were properly educated and able to act as informed citizens.  He was particularly concerned over the influx of Irish immigrant children, who he feared paid higher allegiance to the Pope than to the United States government.  </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562600" y="1524000"/>
            <a:ext cx="3062573" cy="3876675"/>
          </a:xfrm>
        </p:spPr>
      </p:pic>
    </p:spTree>
    <p:extLst>
      <p:ext uri="{BB962C8B-B14F-4D97-AF65-F5344CB8AC3E}">
        <p14:creationId xmlns:p14="http://schemas.microsoft.com/office/powerpoint/2010/main" val="5215203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Theodore </a:t>
            </a:r>
            <a:r>
              <a:rPr lang="en-US" dirty="0" err="1" smtClean="0"/>
              <a:t>roosevelt</a:t>
            </a:r>
            <a:endParaRPr lang="en-US" dirty="0"/>
          </a:p>
        </p:txBody>
      </p:sp>
      <p:pic>
        <p:nvPicPr>
          <p:cNvPr id="6" name="Content Placeholder 5"/>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762000" y="1295400"/>
            <a:ext cx="3048000" cy="4118920"/>
          </a:xfrm>
        </p:spPr>
      </p:pic>
      <p:sp>
        <p:nvSpPr>
          <p:cNvPr id="4" name="Content Placeholder 3"/>
          <p:cNvSpPr>
            <a:spLocks noGrp="1"/>
          </p:cNvSpPr>
          <p:nvPr>
            <p:ph sz="quarter" idx="14"/>
          </p:nvPr>
        </p:nvSpPr>
        <p:spPr>
          <a:xfrm>
            <a:off x="3962400" y="1295400"/>
            <a:ext cx="4495800" cy="4724400"/>
          </a:xfrm>
        </p:spPr>
        <p:txBody>
          <a:bodyPr>
            <a:normAutofit fontScale="92500"/>
          </a:bodyPr>
          <a:lstStyle/>
          <a:p>
            <a:r>
              <a:rPr lang="en-US" dirty="0" smtClean="0"/>
              <a:t>Theodore Roosevelt, William Howard Taft, and Woodrow Wilson were all considered “Progressive Presidents.”  However, TR was by far the most active Progressive.  He supported a variety of progressive concepts, including conservation of resources, anti-trust legislation to control trusts and monopolies, and even the right to vote for women.  He also concerned himself with consumer protection laws, like the Pure Food and Drug Act and the Meat Inspection Act.  He proposed the acts – and signed them into law– after being horrified by the filth and disgust described in the meatpacking plants of Chicago in Upton Sinclair’s </a:t>
            </a:r>
            <a:r>
              <a:rPr lang="en-US" i="1" u="sng" dirty="0" smtClean="0"/>
              <a:t>The Jungle</a:t>
            </a:r>
            <a:r>
              <a:rPr lang="en-US" dirty="0" smtClean="0"/>
              <a:t>. </a:t>
            </a:r>
            <a:endParaRPr lang="en-US" dirty="0"/>
          </a:p>
        </p:txBody>
      </p:sp>
    </p:spTree>
    <p:extLst>
      <p:ext uri="{BB962C8B-B14F-4D97-AF65-F5344CB8AC3E}">
        <p14:creationId xmlns:p14="http://schemas.microsoft.com/office/powerpoint/2010/main" val="17972045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a:t>
            </a:r>
            <a:r>
              <a:rPr lang="en-US" dirty="0" err="1" smtClean="0"/>
              <a:t>muir</a:t>
            </a:r>
            <a:r>
              <a:rPr lang="en-US" dirty="0" smtClean="0"/>
              <a:t> - conservationist</a:t>
            </a:r>
            <a:endParaRPr lang="en-US" dirty="0"/>
          </a:p>
        </p:txBody>
      </p:sp>
      <p:sp>
        <p:nvSpPr>
          <p:cNvPr id="3" name="Content Placeholder 2"/>
          <p:cNvSpPr>
            <a:spLocks noGrp="1"/>
          </p:cNvSpPr>
          <p:nvPr>
            <p:ph sz="quarter" idx="13"/>
          </p:nvPr>
        </p:nvSpPr>
        <p:spPr>
          <a:xfrm>
            <a:off x="304800" y="1536192"/>
            <a:ext cx="4876800" cy="4026408"/>
          </a:xfrm>
        </p:spPr>
        <p:txBody>
          <a:bodyPr>
            <a:normAutofit lnSpcReduction="10000"/>
          </a:bodyPr>
          <a:lstStyle/>
          <a:p>
            <a:r>
              <a:rPr lang="en-US" dirty="0" smtClean="0"/>
              <a:t>One of the most important conservationists in American history was John Muir.  He was the founder of the Sierra Club, and his work did much to establish both Yosemite National Park and the Sequoia National Park in California.  During the course of his lifetime, Muir struck up a friendship with President Theodore Roosevelt, who was the most important advocate for conservation in American history.  TR would establish other national parks, including Crater Lake in Utah, and expansions of the protected regions around the Grand Canyon. </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410200" y="1572444"/>
            <a:ext cx="3150236" cy="3804418"/>
          </a:xfrm>
        </p:spPr>
      </p:pic>
    </p:spTree>
    <p:extLst>
      <p:ext uri="{BB962C8B-B14F-4D97-AF65-F5344CB8AC3E}">
        <p14:creationId xmlns:p14="http://schemas.microsoft.com/office/powerpoint/2010/main" val="22624328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Booker t.  </a:t>
            </a:r>
            <a:r>
              <a:rPr lang="en-US" dirty="0" err="1" smtClean="0"/>
              <a:t>washington</a:t>
            </a:r>
            <a:endParaRPr lang="en-US" dirty="0"/>
          </a:p>
        </p:txBody>
      </p:sp>
      <p:pic>
        <p:nvPicPr>
          <p:cNvPr id="5" name="Content Placeholder 4"/>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762000" y="1295400"/>
            <a:ext cx="3200400" cy="4209725"/>
          </a:xfrm>
        </p:spPr>
      </p:pic>
      <p:sp>
        <p:nvSpPr>
          <p:cNvPr id="4" name="Content Placeholder 3"/>
          <p:cNvSpPr>
            <a:spLocks noGrp="1"/>
          </p:cNvSpPr>
          <p:nvPr>
            <p:ph sz="quarter" idx="14"/>
          </p:nvPr>
        </p:nvSpPr>
        <p:spPr>
          <a:xfrm>
            <a:off x="4191000" y="1295400"/>
            <a:ext cx="4495800" cy="4419600"/>
          </a:xfrm>
        </p:spPr>
        <p:txBody>
          <a:bodyPr>
            <a:normAutofit/>
          </a:bodyPr>
          <a:lstStyle/>
          <a:p>
            <a:r>
              <a:rPr lang="en-US" dirty="0" smtClean="0"/>
              <a:t>Booker T. Washington was an advocate for African-American rights during a very difficult time period.  He believed in “gradualism,” or the idea that African-Americans could not demand or expect immediate equality in society until they had made advancements in education and vocational skills.  Booker T. Washington established the Tuskegee Institute to promote educational opportunities.  He also worked to promote black owned businesses.  He wrote a biographical book entitled </a:t>
            </a:r>
            <a:r>
              <a:rPr lang="en-US" i="1" u="sng" dirty="0" smtClean="0"/>
              <a:t>Up From Slavery,</a:t>
            </a:r>
            <a:r>
              <a:rPr lang="en-US" dirty="0" smtClean="0"/>
              <a:t> as well.</a:t>
            </a:r>
            <a:endParaRPr lang="en-US" dirty="0"/>
          </a:p>
        </p:txBody>
      </p:sp>
    </p:spTree>
    <p:extLst>
      <p:ext uri="{BB962C8B-B14F-4D97-AF65-F5344CB8AC3E}">
        <p14:creationId xmlns:p14="http://schemas.microsoft.com/office/powerpoint/2010/main" val="40370183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w.E.B</a:t>
            </a:r>
            <a:r>
              <a:rPr lang="en-US" dirty="0" smtClean="0"/>
              <a:t>. DuBois and the NAACP</a:t>
            </a:r>
            <a:endParaRPr lang="en-US" dirty="0"/>
          </a:p>
        </p:txBody>
      </p:sp>
      <p:sp>
        <p:nvSpPr>
          <p:cNvPr id="3" name="Content Placeholder 2"/>
          <p:cNvSpPr>
            <a:spLocks noGrp="1"/>
          </p:cNvSpPr>
          <p:nvPr>
            <p:ph sz="quarter" idx="13"/>
          </p:nvPr>
        </p:nvSpPr>
        <p:spPr>
          <a:xfrm>
            <a:off x="228600" y="1288142"/>
            <a:ext cx="4114800" cy="4125106"/>
          </a:xfrm>
        </p:spPr>
        <p:txBody>
          <a:bodyPr>
            <a:normAutofit fontScale="85000" lnSpcReduction="10000"/>
          </a:bodyPr>
          <a:lstStyle/>
          <a:p>
            <a:r>
              <a:rPr lang="en-US" dirty="0" smtClean="0"/>
              <a:t>W.E.B. DuBois demanded immediate equality for all African-Americans.  He was a co-founder of the NAACP – National Association for the Advancement of Colored People – and one of the leading voices of the African-American community for decades.  DuBois encouraged the NAACP to use the law in order to advance the cause of equality for African-Americans.  He realized that – in spite of “Jim Crow” laws and segregation – the Constitution was on the side of equality.  And, accordingly, at some point, the courts would have to interpret the law properly…  In 1954, NAACP lawyers won the case of </a:t>
            </a:r>
            <a:r>
              <a:rPr lang="en-US" i="1" dirty="0" smtClean="0"/>
              <a:t>Brown V. Board of Education, Topeka, KS</a:t>
            </a:r>
            <a:r>
              <a:rPr lang="en-US" dirty="0" smtClean="0"/>
              <a:t>. </a:t>
            </a:r>
            <a:endParaRPr lang="en-US" dirty="0"/>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761306" y="1288142"/>
            <a:ext cx="3684384" cy="4373156"/>
          </a:xfrm>
        </p:spPr>
      </p:pic>
    </p:spTree>
    <p:extLst>
      <p:ext uri="{BB962C8B-B14F-4D97-AF65-F5344CB8AC3E}">
        <p14:creationId xmlns:p14="http://schemas.microsoft.com/office/powerpoint/2010/main" val="39928995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Jacob Riis – </a:t>
            </a:r>
            <a:r>
              <a:rPr lang="en-US" i="1" u="sng" dirty="0" smtClean="0"/>
              <a:t>How the Other Half Lives</a:t>
            </a:r>
            <a:endParaRPr lang="en-US" i="1" u="sng" dirty="0"/>
          </a:p>
        </p:txBody>
      </p:sp>
      <p:sp>
        <p:nvSpPr>
          <p:cNvPr id="5" name="Content Placeholder 4"/>
          <p:cNvSpPr>
            <a:spLocks noGrp="1"/>
          </p:cNvSpPr>
          <p:nvPr>
            <p:ph sz="quarter" idx="13"/>
          </p:nvPr>
        </p:nvSpPr>
        <p:spPr>
          <a:xfrm>
            <a:off x="304800" y="1536192"/>
            <a:ext cx="3581400" cy="3877056"/>
          </a:xfrm>
        </p:spPr>
        <p:txBody>
          <a:bodyPr>
            <a:normAutofit lnSpcReduction="10000"/>
          </a:bodyPr>
          <a:lstStyle/>
          <a:p>
            <a:r>
              <a:rPr lang="en-US" dirty="0" smtClean="0"/>
              <a:t>Jacob Riis was a photographer by trade, but every picture says a thousand words.  His photography of the slums of New York illuminated a major concern in urban centers: poverty for the working poor and their children.  His book, </a:t>
            </a:r>
            <a:r>
              <a:rPr lang="en-US" i="1" u="sng" dirty="0" smtClean="0"/>
              <a:t>How the Other Half Lives</a:t>
            </a:r>
            <a:r>
              <a:rPr lang="en-US" dirty="0" smtClean="0"/>
              <a:t>, inspired reformers to demand access to education for poor immigrant children and welfare reform in major cities.  </a:t>
            </a:r>
            <a:endParaRPr lang="en-US" dirty="0"/>
          </a:p>
        </p:txBody>
      </p:sp>
      <p:pic>
        <p:nvPicPr>
          <p:cNvPr id="7" name="Content Placeholder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038600" y="1600200"/>
            <a:ext cx="4809655" cy="3886200"/>
          </a:xfrm>
        </p:spPr>
      </p:pic>
    </p:spTree>
    <p:extLst>
      <p:ext uri="{BB962C8B-B14F-4D97-AF65-F5344CB8AC3E}">
        <p14:creationId xmlns:p14="http://schemas.microsoft.com/office/powerpoint/2010/main" val="26865693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William Lloyd Garrison and </a:t>
            </a:r>
            <a:br>
              <a:rPr lang="en-US" dirty="0" smtClean="0"/>
            </a:br>
            <a:r>
              <a:rPr lang="en-US" i="1" u="sng" dirty="0" smtClean="0"/>
              <a:t>the Liberator </a:t>
            </a:r>
            <a:endParaRPr lang="en-US" i="1" u="sng" dirty="0"/>
          </a:p>
        </p:txBody>
      </p:sp>
      <p:sp>
        <p:nvSpPr>
          <p:cNvPr id="3" name="Content Placeholder 2"/>
          <p:cNvSpPr>
            <a:spLocks noGrp="1"/>
          </p:cNvSpPr>
          <p:nvPr>
            <p:ph sz="quarter" idx="13"/>
          </p:nvPr>
        </p:nvSpPr>
        <p:spPr>
          <a:xfrm>
            <a:off x="381000" y="1536192"/>
            <a:ext cx="3276600" cy="3877056"/>
          </a:xfrm>
        </p:spPr>
        <p:txBody>
          <a:bodyPr>
            <a:normAutofit fontScale="92500" lnSpcReduction="10000"/>
          </a:bodyPr>
          <a:lstStyle/>
          <a:p>
            <a:r>
              <a:rPr lang="en-US" dirty="0" smtClean="0"/>
              <a:t>William Lloyd Garrison was the most famous abolitionist newspaper editor in the United States.  Starting in 1831, he devoted his life to the banning of slavery in the United States of America.  It took many years for him to accomplish this goal, but, over three decades after the banishment of slavery, Garrison witnessed the Civil War, which ended slavery in America. </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810000" y="1558938"/>
            <a:ext cx="5170715" cy="3539638"/>
          </a:xfrm>
        </p:spPr>
      </p:pic>
    </p:spTree>
    <p:extLst>
      <p:ext uri="{BB962C8B-B14F-4D97-AF65-F5344CB8AC3E}">
        <p14:creationId xmlns:p14="http://schemas.microsoft.com/office/powerpoint/2010/main" val="24560062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Eugene v. debs</a:t>
            </a:r>
            <a:endParaRPr lang="en-US" dirty="0"/>
          </a:p>
        </p:txBody>
      </p:sp>
      <p:sp>
        <p:nvSpPr>
          <p:cNvPr id="3" name="Content Placeholder 2"/>
          <p:cNvSpPr>
            <a:spLocks noGrp="1"/>
          </p:cNvSpPr>
          <p:nvPr>
            <p:ph sz="quarter" idx="13"/>
          </p:nvPr>
        </p:nvSpPr>
        <p:spPr>
          <a:xfrm>
            <a:off x="192561" y="1295400"/>
            <a:ext cx="4379439" cy="4191000"/>
          </a:xfrm>
        </p:spPr>
        <p:txBody>
          <a:bodyPr>
            <a:normAutofit fontScale="92500"/>
          </a:bodyPr>
          <a:lstStyle/>
          <a:p>
            <a:r>
              <a:rPr lang="en-US" dirty="0" smtClean="0"/>
              <a:t>Eugene V. Debs was the leader of the American Railroad Workers Union, and a leading Socialist in the United States from the 1890s until the 1920s.  He helped to organize the Pullman Strike of 1894, and advocated for higher pay, safer working conditions, the eight hour work day, and workman’s compensation for all laborers.  Debs ran for President several times and won millions of votes, although he never truly challenged for the Presidency.  Debs was once put in jail for speaking out against United States participation in World War I.</a:t>
            </a:r>
            <a:endParaRPr lang="en-US" dirty="0"/>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701194" y="685800"/>
            <a:ext cx="4250245" cy="5105400"/>
          </a:xfrm>
        </p:spPr>
      </p:pic>
    </p:spTree>
    <p:extLst>
      <p:ext uri="{BB962C8B-B14F-4D97-AF65-F5344CB8AC3E}">
        <p14:creationId xmlns:p14="http://schemas.microsoft.com/office/powerpoint/2010/main" val="14998441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1143000"/>
          </a:xfrm>
        </p:spPr>
        <p:txBody>
          <a:bodyPr>
            <a:normAutofit/>
          </a:bodyPr>
          <a:lstStyle/>
          <a:p>
            <a:r>
              <a:rPr lang="en-US" dirty="0" smtClean="0"/>
              <a:t>Ida b. wells-Barnett: </a:t>
            </a:r>
            <a:r>
              <a:rPr lang="en-US" i="1" u="sng" dirty="0" smtClean="0"/>
              <a:t>A red Record</a:t>
            </a:r>
            <a:endParaRPr lang="en-US" i="1" u="sng" dirty="0"/>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685800" y="1295400"/>
            <a:ext cx="3810000" cy="4261185"/>
          </a:xfrm>
        </p:spPr>
      </p:pic>
      <p:sp>
        <p:nvSpPr>
          <p:cNvPr id="4" name="Content Placeholder 3"/>
          <p:cNvSpPr>
            <a:spLocks noGrp="1"/>
          </p:cNvSpPr>
          <p:nvPr>
            <p:ph sz="quarter" idx="14"/>
          </p:nvPr>
        </p:nvSpPr>
        <p:spPr>
          <a:xfrm>
            <a:off x="4800600" y="1295400"/>
            <a:ext cx="4114800" cy="4419600"/>
          </a:xfrm>
        </p:spPr>
        <p:txBody>
          <a:bodyPr>
            <a:normAutofit fontScale="92500" lnSpcReduction="10000"/>
          </a:bodyPr>
          <a:lstStyle/>
          <a:p>
            <a:r>
              <a:rPr lang="en-US" dirty="0" smtClean="0"/>
              <a:t>Ida B. Wells-Barnett was another muckraking journalist, but the subject of her stories was far more grisly than those of most writers.  Wells was committed to exposing the problem of lynching in the American South.  She devoted her life to tracking down the names of participants in lynch mobs and exposing their crimes.  Although it was difficult to win legal victories in cases, Ida B. Wells-Barnett insured that the crimes of these hateful mobs would not be forgotten by history.  She compiled all of these investigative stories into a book entitled, </a:t>
            </a:r>
            <a:r>
              <a:rPr lang="en-US" i="1" u="sng" dirty="0" smtClean="0"/>
              <a:t>A Red Record</a:t>
            </a:r>
            <a:r>
              <a:rPr lang="en-US" dirty="0" smtClean="0"/>
              <a:t>. </a:t>
            </a:r>
            <a:endParaRPr lang="en-US" dirty="0"/>
          </a:p>
        </p:txBody>
      </p:sp>
    </p:spTree>
    <p:extLst>
      <p:ext uri="{BB962C8B-B14F-4D97-AF65-F5344CB8AC3E}">
        <p14:creationId xmlns:p14="http://schemas.microsoft.com/office/powerpoint/2010/main" val="30788929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Jane Addams and the Hull House</a:t>
            </a:r>
            <a:endParaRPr lang="en-US" dirty="0"/>
          </a:p>
        </p:txBody>
      </p:sp>
      <p:pic>
        <p:nvPicPr>
          <p:cNvPr id="5" name="Content Placeholder 4"/>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685800" y="1295400"/>
            <a:ext cx="3048000" cy="4173328"/>
          </a:xfrm>
        </p:spPr>
      </p:pic>
      <p:sp>
        <p:nvSpPr>
          <p:cNvPr id="4" name="Content Placeholder 3"/>
          <p:cNvSpPr>
            <a:spLocks noGrp="1"/>
          </p:cNvSpPr>
          <p:nvPr>
            <p:ph sz="quarter" idx="14"/>
          </p:nvPr>
        </p:nvSpPr>
        <p:spPr>
          <a:xfrm>
            <a:off x="3886200" y="1295400"/>
            <a:ext cx="4572000" cy="4117848"/>
          </a:xfrm>
        </p:spPr>
        <p:txBody>
          <a:bodyPr/>
          <a:lstStyle/>
          <a:p>
            <a:r>
              <a:rPr lang="en-US" dirty="0" smtClean="0"/>
              <a:t>Jane Addams founded one of the most important settlement houses in American history, the Hull House in Chicago, Illinois.  At Hull House, newly immigrated families could find a place to stay, meals, child care, and education which was targeted to helping them make the transition to life in America.  Most immigrant families struggled for a while when they arrived in the United States.  Settlement houses like Hull House attempted to help this transition. </a:t>
            </a:r>
            <a:endParaRPr lang="en-US" dirty="0"/>
          </a:p>
        </p:txBody>
      </p:sp>
    </p:spTree>
    <p:extLst>
      <p:ext uri="{BB962C8B-B14F-4D97-AF65-F5344CB8AC3E}">
        <p14:creationId xmlns:p14="http://schemas.microsoft.com/office/powerpoint/2010/main" val="34251439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Dorothea Dix – Mental Health care</a:t>
            </a:r>
            <a:endParaRPr lang="en-US" dirty="0"/>
          </a:p>
        </p:txBody>
      </p:sp>
      <p:sp>
        <p:nvSpPr>
          <p:cNvPr id="3" name="Content Placeholder 2"/>
          <p:cNvSpPr>
            <a:spLocks noGrp="1"/>
          </p:cNvSpPr>
          <p:nvPr>
            <p:ph sz="quarter" idx="13"/>
          </p:nvPr>
        </p:nvSpPr>
        <p:spPr>
          <a:xfrm>
            <a:off x="228600" y="1447800"/>
            <a:ext cx="4495800" cy="3965448"/>
          </a:xfrm>
        </p:spPr>
        <p:txBody>
          <a:bodyPr>
            <a:normAutofit lnSpcReduction="10000"/>
          </a:bodyPr>
          <a:lstStyle/>
          <a:p>
            <a:r>
              <a:rPr lang="en-US" dirty="0" smtClean="0"/>
              <a:t>Dorothea Dix started as a Christian missionary – and she did not shrink away from a challenge.  Seeking out those most in need, she began visiting prisons to minister to those who had committed crimes against society.  When she discovered that many of the prisoners she brought the gospels to were mentally ill – and not criminals – she began a movement to open mental health facilities to those in need.   In the process, she fundamentally changed the manner in which the mental ill were viewed by society.</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029200" y="1447800"/>
            <a:ext cx="3352800" cy="4191000"/>
          </a:xfrm>
        </p:spPr>
      </p:pic>
    </p:spTree>
    <p:extLst>
      <p:ext uri="{BB962C8B-B14F-4D97-AF65-F5344CB8AC3E}">
        <p14:creationId xmlns:p14="http://schemas.microsoft.com/office/powerpoint/2010/main" val="32422991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Ida Tarbell – </a:t>
            </a:r>
            <a:r>
              <a:rPr lang="en-US" i="1" u="sng" dirty="0" smtClean="0"/>
              <a:t>A History of the Standard Oil Company </a:t>
            </a:r>
            <a:endParaRPr lang="en-US" i="1" u="sng" dirty="0"/>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680113" y="1347807"/>
            <a:ext cx="3429000" cy="4094328"/>
          </a:xfrm>
        </p:spPr>
      </p:pic>
      <p:sp>
        <p:nvSpPr>
          <p:cNvPr id="4" name="Content Placeholder 3"/>
          <p:cNvSpPr>
            <a:spLocks noGrp="1"/>
          </p:cNvSpPr>
          <p:nvPr>
            <p:ph sz="quarter" idx="14"/>
          </p:nvPr>
        </p:nvSpPr>
        <p:spPr>
          <a:xfrm>
            <a:off x="4343400" y="1371600"/>
            <a:ext cx="4495800" cy="4343400"/>
          </a:xfrm>
        </p:spPr>
        <p:txBody>
          <a:bodyPr>
            <a:normAutofit fontScale="92500" lnSpcReduction="20000"/>
          </a:bodyPr>
          <a:lstStyle/>
          <a:p>
            <a:r>
              <a:rPr lang="en-US" sz="1400" i="1" dirty="0" smtClean="0"/>
              <a:t>“This is no man more dangerous, in a position of power, than he who refuses to accept as a working truth the idea that all a man does should make for rightness and soundness, that even the fixing of a tariff rate must be moral.” </a:t>
            </a:r>
          </a:p>
          <a:p>
            <a:r>
              <a:rPr lang="en-US" dirty="0" smtClean="0"/>
              <a:t>Ida Tarbell took on the most powerful business trust in the world: The Standard Oil Company.  She explained how the company worked to run competitors out of the market, how they violated the Sherman Anti-Trust Act, and how politicians had witnessed the crime in action but done nothing to stop the company.  Then, she began demanding changes.  By 1908, anti-trust lawsuits had been filed against Standard Oil Company, at the order of President Theodore Roosevelt and the trust was eventually broken apart. </a:t>
            </a:r>
            <a:endParaRPr lang="en-US" dirty="0"/>
          </a:p>
        </p:txBody>
      </p:sp>
    </p:spTree>
    <p:extLst>
      <p:ext uri="{BB962C8B-B14F-4D97-AF65-F5344CB8AC3E}">
        <p14:creationId xmlns:p14="http://schemas.microsoft.com/office/powerpoint/2010/main" val="35924159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Lincoln Steffens – </a:t>
            </a:r>
            <a:r>
              <a:rPr lang="en-US" i="1" u="sng" dirty="0" smtClean="0"/>
              <a:t>The Shame of the cities</a:t>
            </a:r>
            <a:endParaRPr lang="en-US" i="1" u="sng" dirty="0"/>
          </a:p>
        </p:txBody>
      </p:sp>
      <p:sp>
        <p:nvSpPr>
          <p:cNvPr id="3" name="Content Placeholder 2"/>
          <p:cNvSpPr>
            <a:spLocks noGrp="1"/>
          </p:cNvSpPr>
          <p:nvPr>
            <p:ph sz="quarter" idx="13"/>
          </p:nvPr>
        </p:nvSpPr>
        <p:spPr>
          <a:xfrm>
            <a:off x="304800" y="1536192"/>
            <a:ext cx="4572000" cy="3874008"/>
          </a:xfrm>
        </p:spPr>
        <p:txBody>
          <a:bodyPr/>
          <a:lstStyle/>
          <a:p>
            <a:r>
              <a:rPr lang="en-US" dirty="0" smtClean="0"/>
              <a:t>The subject of muckraker Lincoln Steffens writing was political corruption in cities across America.  He noted that political machines like the Tammany Hall Ring were not limited to New York, and through his investigative reporting and writing, he exposed corrupt political machines across the nation.  He was one of the most respected journalists – and feared investigators – of his time period, and his work helped to encourage reforms of local government in America. </a:t>
            </a:r>
            <a:endParaRPr lang="en-US" dirty="0"/>
          </a:p>
        </p:txBody>
      </p:sp>
      <p:pic>
        <p:nvPicPr>
          <p:cNvPr id="1026" name="Picture 2"/>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257800" y="1143000"/>
            <a:ext cx="3048000"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48231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Robert “Fighting Bob” La </a:t>
            </a:r>
            <a:r>
              <a:rPr lang="en-US" dirty="0" err="1" smtClean="0"/>
              <a:t>follette</a:t>
            </a:r>
            <a:r>
              <a:rPr lang="en-US" dirty="0" smtClean="0"/>
              <a:t> </a:t>
            </a:r>
            <a:endParaRPr lang="en-US" dirty="0"/>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762000" y="1371600"/>
            <a:ext cx="3276600" cy="4095750"/>
          </a:xfrm>
        </p:spPr>
      </p:pic>
      <p:sp>
        <p:nvSpPr>
          <p:cNvPr id="4" name="Content Placeholder 3"/>
          <p:cNvSpPr>
            <a:spLocks noGrp="1"/>
          </p:cNvSpPr>
          <p:nvPr>
            <p:ph sz="quarter" idx="14"/>
          </p:nvPr>
        </p:nvSpPr>
        <p:spPr>
          <a:xfrm>
            <a:off x="4267200" y="1371600"/>
            <a:ext cx="4495800" cy="4495800"/>
          </a:xfrm>
        </p:spPr>
        <p:txBody>
          <a:bodyPr>
            <a:normAutofit/>
          </a:bodyPr>
          <a:lstStyle/>
          <a:p>
            <a:r>
              <a:rPr lang="en-US" dirty="0" smtClean="0"/>
              <a:t>Robert “Fighting Bob” </a:t>
            </a:r>
            <a:r>
              <a:rPr lang="en-US" dirty="0" err="1" smtClean="0"/>
              <a:t>LaFollette</a:t>
            </a:r>
            <a:r>
              <a:rPr lang="en-US" dirty="0" smtClean="0"/>
              <a:t> was a Senator from Wisconsin who was devoted to empowering voters.  He encouraged a variety of reforms, each of which gave more power to the voter.  For example, he advocated for primary elections to chose candidates, the initiative, referendums, and the recall.  He was also in favor of another major reform in American democracy: the 17</a:t>
            </a:r>
            <a:r>
              <a:rPr lang="en-US" baseline="30000" dirty="0" smtClean="0"/>
              <a:t>th</a:t>
            </a:r>
            <a:r>
              <a:rPr lang="en-US" dirty="0" smtClean="0"/>
              <a:t> Amendment.  This amendment gave voters to power to directly elect their Senators.  Previously, Senators were elected by state legislatures.  </a:t>
            </a:r>
            <a:endParaRPr lang="en-US" dirty="0"/>
          </a:p>
        </p:txBody>
      </p:sp>
    </p:spTree>
    <p:extLst>
      <p:ext uri="{BB962C8B-B14F-4D97-AF65-F5344CB8AC3E}">
        <p14:creationId xmlns:p14="http://schemas.microsoft.com/office/powerpoint/2010/main" val="8002306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Susan B.  Anthony </a:t>
            </a:r>
            <a:endParaRPr lang="en-US" dirty="0"/>
          </a:p>
        </p:txBody>
      </p:sp>
      <p:sp>
        <p:nvSpPr>
          <p:cNvPr id="3" name="Content Placeholder 2"/>
          <p:cNvSpPr>
            <a:spLocks noGrp="1"/>
          </p:cNvSpPr>
          <p:nvPr>
            <p:ph sz="quarter" idx="13"/>
          </p:nvPr>
        </p:nvSpPr>
        <p:spPr>
          <a:xfrm>
            <a:off x="434835" y="1295400"/>
            <a:ext cx="4137165" cy="4267200"/>
          </a:xfrm>
        </p:spPr>
        <p:txBody>
          <a:bodyPr>
            <a:normAutofit lnSpcReduction="10000"/>
          </a:bodyPr>
          <a:lstStyle/>
          <a:p>
            <a:r>
              <a:rPr lang="en-US" dirty="0" smtClean="0"/>
              <a:t>Susan B. Anthony is correctly remembered as one of the most important advocates for woman’s suffrage in American history.  She was a New Yorker, and women in her state won the right to vote before many other states would; however, she wanted all American women to have suffrage rights.  Although she would not live to see the day the 19</a:t>
            </a:r>
            <a:r>
              <a:rPr lang="en-US" baseline="30000" dirty="0" smtClean="0"/>
              <a:t>th</a:t>
            </a:r>
            <a:r>
              <a:rPr lang="en-US" dirty="0" smtClean="0"/>
              <a:t> Amendment to the Constitution was passed, she played a major role in that amendment becoming reality. </a:t>
            </a:r>
            <a:endParaRPr lang="en-US" dirty="0"/>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921453" y="1219200"/>
            <a:ext cx="3787712" cy="4495800"/>
          </a:xfrm>
        </p:spPr>
      </p:pic>
    </p:spTree>
    <p:extLst>
      <p:ext uri="{BB962C8B-B14F-4D97-AF65-F5344CB8AC3E}">
        <p14:creationId xmlns:p14="http://schemas.microsoft.com/office/powerpoint/2010/main" val="27005898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1143000"/>
          </a:xfrm>
        </p:spPr>
        <p:txBody>
          <a:bodyPr>
            <a:normAutofit fontScale="90000"/>
          </a:bodyPr>
          <a:lstStyle/>
          <a:p>
            <a:r>
              <a:rPr lang="en-US" dirty="0" smtClean="0"/>
              <a:t>Elizabeth Cady Stanton &amp; </a:t>
            </a:r>
            <a:br>
              <a:rPr lang="en-US" dirty="0" smtClean="0"/>
            </a:br>
            <a:r>
              <a:rPr lang="en-US" dirty="0" smtClean="0"/>
              <a:t> the Seneca Falls Convention of 1848</a:t>
            </a:r>
            <a:endParaRPr lang="en-US" dirty="0"/>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609599" y="1295400"/>
            <a:ext cx="3059429" cy="4191000"/>
          </a:xfrm>
        </p:spPr>
      </p:pic>
      <p:sp>
        <p:nvSpPr>
          <p:cNvPr id="4" name="Content Placeholder 3"/>
          <p:cNvSpPr>
            <a:spLocks noGrp="1"/>
          </p:cNvSpPr>
          <p:nvPr>
            <p:ph sz="quarter" idx="14"/>
          </p:nvPr>
        </p:nvSpPr>
        <p:spPr>
          <a:xfrm>
            <a:off x="3962400" y="1295400"/>
            <a:ext cx="4800600" cy="4495800"/>
          </a:xfrm>
        </p:spPr>
        <p:txBody>
          <a:bodyPr>
            <a:normAutofit lnSpcReduction="10000"/>
          </a:bodyPr>
          <a:lstStyle/>
          <a:p>
            <a:r>
              <a:rPr lang="en-US" dirty="0" smtClean="0"/>
              <a:t>The first time in American history that women collectively demanded the right to vote was at the Seneca Falls Convention in 1848.  Elizabeth Cady Stanton was the principle author of the Declaration of Sentiments – the document in which this demand was articulated.  Stanton had been inspired to seek greater political participation after she and her friend Lucretia Mott had attended the London Antislavery Convention only to discover that no female delegates would be seated.  Even after the Declaration of Sentiments, it would require decades of struggle before the passage of the 19</a:t>
            </a:r>
            <a:r>
              <a:rPr lang="en-US" baseline="30000" dirty="0" smtClean="0"/>
              <a:t>th</a:t>
            </a:r>
            <a:r>
              <a:rPr lang="en-US" dirty="0" smtClean="0"/>
              <a:t> Amendment in 1919, which gave women the right to vote.  </a:t>
            </a:r>
            <a:endParaRPr lang="en-US" dirty="0"/>
          </a:p>
        </p:txBody>
      </p:sp>
    </p:spTree>
    <p:extLst>
      <p:ext uri="{BB962C8B-B14F-4D97-AF65-F5344CB8AC3E}">
        <p14:creationId xmlns:p14="http://schemas.microsoft.com/office/powerpoint/2010/main" val="4277953142"/>
      </p:ext>
    </p:extLst>
  </p:cSld>
  <p:clrMapOvr>
    <a:masterClrMapping/>
  </p:clrMapOvr>
  <p:timing>
    <p:tnLst>
      <p:par>
        <p:cTn id="1" dur="indefinite" restart="never" nodeType="tmRoot"/>
      </p:par>
    </p:tnLst>
  </p:timing>
</p:sld>
</file>

<file path=ppt/theme/theme1.xml><?xml version="1.0" encoding="utf-8"?>
<a:theme xmlns:a="http://schemas.openxmlformats.org/drawingml/2006/main" name="Urban Pop">
  <a:themeElements>
    <a:clrScheme name="Yellow">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Urban Pop">
      <a:maj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 Pop</Template>
  <TotalTime>224</TotalTime>
  <Words>2203</Words>
  <Application>Microsoft Office PowerPoint</Application>
  <PresentationFormat>On-screen Show (4:3)</PresentationFormat>
  <Paragraphs>46</Paragraphs>
  <Slides>22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Gill Sans MT</vt:lpstr>
      <vt:lpstr>Wingdings 3</vt:lpstr>
      <vt:lpstr>Urban Pop</vt:lpstr>
      <vt:lpstr>Progressive Reformers</vt:lpstr>
      <vt:lpstr>Jacob Riis – How the Other Half Lives</vt:lpstr>
      <vt:lpstr>Jane Addams and the Hull House</vt:lpstr>
      <vt:lpstr>Dorothea Dix – Mental Health care</vt:lpstr>
      <vt:lpstr>Ida Tarbell – A History of the Standard Oil Company </vt:lpstr>
      <vt:lpstr>Lincoln Steffens – The Shame of the cities</vt:lpstr>
      <vt:lpstr>Robert “Fighting Bob” La follette </vt:lpstr>
      <vt:lpstr>Susan B.  Anthony </vt:lpstr>
      <vt:lpstr>Elizabeth Cady Stanton &amp;   the Seneca Falls Convention of 1848</vt:lpstr>
      <vt:lpstr>Carry Nation and the WCTU</vt:lpstr>
      <vt:lpstr>Upton Sinclair’s The Jungle</vt:lpstr>
      <vt:lpstr>Mother jones – Mary harris Jones</vt:lpstr>
      <vt:lpstr>Samuel gompers and  the American federation of labor</vt:lpstr>
      <vt:lpstr>Florence kelley </vt:lpstr>
      <vt:lpstr>Horace mann – Common Schools</vt:lpstr>
      <vt:lpstr>Theodore roosevelt</vt:lpstr>
      <vt:lpstr>John muir - conservationist</vt:lpstr>
      <vt:lpstr>Booker t.  washington</vt:lpstr>
      <vt:lpstr>w.E.B. DuBois and the NAACP</vt:lpstr>
      <vt:lpstr>William Lloyd Garrison and  the Liberator </vt:lpstr>
      <vt:lpstr>Eugene v. debs</vt:lpstr>
      <vt:lpstr>Ida b. wells-Barnett: A red Record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Progressive Reformers</dc:title>
  <dc:creator>Adam</dc:creator>
  <cp:lastModifiedBy>Adam Henry</cp:lastModifiedBy>
  <cp:revision>19</cp:revision>
  <dcterms:created xsi:type="dcterms:W3CDTF">2016-04-07T01:35:39Z</dcterms:created>
  <dcterms:modified xsi:type="dcterms:W3CDTF">2016-07-25T12:09:25Z</dcterms:modified>
</cp:coreProperties>
</file>